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69" r:id="rId4"/>
    <p:sldId id="261" r:id="rId5"/>
    <p:sldId id="262" r:id="rId6"/>
    <p:sldId id="263" r:id="rId7"/>
    <p:sldId id="264" r:id="rId8"/>
    <p:sldId id="265" r:id="rId9"/>
    <p:sldId id="266" r:id="rId10"/>
    <p:sldId id="267" r:id="rId11"/>
    <p:sldId id="268" r:id="rId12"/>
    <p:sldId id="25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022" autoAdjust="0"/>
  </p:normalViewPr>
  <p:slideViewPr>
    <p:cSldViewPr snapToGrid="0">
      <p:cViewPr varScale="1">
        <p:scale>
          <a:sx n="59" d="100"/>
          <a:sy n="59" d="100"/>
        </p:scale>
        <p:origin x="11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BFA71-CB5D-4243-8D2D-E6C8CDB14947}" type="datetimeFigureOut">
              <a:rPr lang="nl-NL" smtClean="0"/>
              <a:t>9-12-2016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71E90-4AB9-4468-8827-3B52390BB87E}" type="slidenum">
              <a:rPr lang="nl-NL" smtClean="0"/>
              <a:t>‹nr.›</a:t>
            </a:fld>
            <a:endParaRPr lang="nl-NL"/>
          </a:p>
        </p:txBody>
      </p:sp>
    </p:spTree>
    <p:extLst>
      <p:ext uri="{BB962C8B-B14F-4D97-AF65-F5344CB8AC3E}">
        <p14:creationId xmlns:p14="http://schemas.microsoft.com/office/powerpoint/2010/main" val="15954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Prikkels uit het milieu worden door de zintuigcellen opgevangen en als impulsen via de sensorische zenuwen naar het centraal zenuwstelsel (CZS) geleid waar ze in het ruggenmerg aan de rugzijde binnenkomen. Dit soort prikkels noemt men exteroceptieve prikkels. Het CZS reageert hierop via de motorische zenuwen die de spieren aansturen. </a:t>
            </a:r>
          </a:p>
        </p:txBody>
      </p:sp>
      <p:sp>
        <p:nvSpPr>
          <p:cNvPr id="4" name="Tijdelijke aanduiding voor dianummer 3"/>
          <p:cNvSpPr>
            <a:spLocks noGrp="1"/>
          </p:cNvSpPr>
          <p:nvPr>
            <p:ph type="sldNum" sz="quarter" idx="10"/>
          </p:nvPr>
        </p:nvSpPr>
        <p:spPr/>
        <p:txBody>
          <a:bodyPr/>
          <a:lstStyle/>
          <a:p>
            <a:fld id="{86D71E90-4AB9-4468-8827-3B52390BB87E}" type="slidenum">
              <a:rPr lang="nl-NL" smtClean="0"/>
              <a:t>2</a:t>
            </a:fld>
            <a:endParaRPr lang="nl-NL"/>
          </a:p>
        </p:txBody>
      </p:sp>
    </p:spTree>
    <p:extLst>
      <p:ext uri="{BB962C8B-B14F-4D97-AF65-F5344CB8AC3E}">
        <p14:creationId xmlns:p14="http://schemas.microsoft.com/office/powerpoint/2010/main" val="4836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051D5CE-100C-4442-A64C-FB66134CED5D}" type="datetime1">
              <a:rPr lang="nl-NL" smtClean="0">
                <a:solidFill>
                  <a:prstClr val="black">
                    <a:tint val="75000"/>
                  </a:prstClr>
                </a:solidFill>
              </a:rPr>
              <a:pPr/>
              <a:t>9-12-2016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Medische Kennis</a:t>
            </a:r>
          </a:p>
        </p:txBody>
      </p:sp>
      <p:sp>
        <p:nvSpPr>
          <p:cNvPr id="6" name="Tijdelijke aanduiding voor dianumm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6629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67667D3-BA5A-480B-AFF7-2F1FDBB0EEDA}" type="datetime1">
              <a:rPr lang="nl-NL" smtClean="0">
                <a:solidFill>
                  <a:prstClr val="black">
                    <a:tint val="75000"/>
                  </a:prstClr>
                </a:solidFill>
              </a:rPr>
              <a:pPr/>
              <a:t>9-12-2016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Medische Kennis</a:t>
            </a:r>
          </a:p>
        </p:txBody>
      </p:sp>
      <p:sp>
        <p:nvSpPr>
          <p:cNvPr id="6" name="Tijdelijke aanduiding voor dianumm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545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924C31F-D978-49AA-AD04-2AA038090AF2}" type="datetime1">
              <a:rPr lang="nl-NL" smtClean="0">
                <a:solidFill>
                  <a:prstClr val="black">
                    <a:tint val="75000"/>
                  </a:prstClr>
                </a:solidFill>
              </a:rPr>
              <a:pPr/>
              <a:t>9-12-2016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Medische Kennis</a:t>
            </a:r>
          </a:p>
        </p:txBody>
      </p:sp>
      <p:sp>
        <p:nvSpPr>
          <p:cNvPr id="6" name="Tijdelijke aanduiding voor dianumm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387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FAEBBAF-1AE8-48E7-B6CC-C6124744177B}" type="datetime1">
              <a:rPr lang="nl-NL" smtClean="0">
                <a:solidFill>
                  <a:prstClr val="black">
                    <a:tint val="75000"/>
                  </a:prstClr>
                </a:solidFill>
              </a:rPr>
              <a:pPr/>
              <a:t>9-12-2016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Medische Kennis</a:t>
            </a:r>
          </a:p>
        </p:txBody>
      </p:sp>
      <p:sp>
        <p:nvSpPr>
          <p:cNvPr id="6" name="Tijdelijke aanduiding voor dianumm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0344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DD43AF49-F92C-44F5-A8E2-2F6DEF5E6266}" type="datetime1">
              <a:rPr lang="nl-NL" smtClean="0">
                <a:solidFill>
                  <a:prstClr val="black">
                    <a:tint val="75000"/>
                  </a:prstClr>
                </a:solidFill>
              </a:rPr>
              <a:pPr/>
              <a:t>9-12-2016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a:solidFill>
                  <a:prstClr val="black">
                    <a:tint val="75000"/>
                  </a:prstClr>
                </a:solidFill>
              </a:rPr>
              <a:t>Medische Kennis</a:t>
            </a:r>
          </a:p>
        </p:txBody>
      </p:sp>
      <p:sp>
        <p:nvSpPr>
          <p:cNvPr id="6" name="Tijdelijke aanduiding voor dianumm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0940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EE64D98-9292-419E-AC28-A106F36FF3C3}" type="datetime1">
              <a:rPr lang="nl-NL" smtClean="0">
                <a:solidFill>
                  <a:prstClr val="black">
                    <a:tint val="75000"/>
                  </a:prstClr>
                </a:solidFill>
              </a:rPr>
              <a:pPr/>
              <a:t>9-12-2016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Medische Kennis</a:t>
            </a:r>
          </a:p>
        </p:txBody>
      </p:sp>
      <p:sp>
        <p:nvSpPr>
          <p:cNvPr id="7" name="Tijdelijke aanduiding voor dianumm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0387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57FE5A-1170-4797-8055-C6DED6908508}" type="datetime1">
              <a:rPr lang="nl-NL" smtClean="0">
                <a:solidFill>
                  <a:prstClr val="black">
                    <a:tint val="75000"/>
                  </a:prstClr>
                </a:solidFill>
              </a:rPr>
              <a:pPr/>
              <a:t>9-12-2016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r>
              <a:rPr lang="nl-NL">
                <a:solidFill>
                  <a:prstClr val="black">
                    <a:tint val="75000"/>
                  </a:prstClr>
                </a:solidFill>
              </a:rPr>
              <a:t>Medische Kennis</a:t>
            </a:r>
          </a:p>
        </p:txBody>
      </p:sp>
      <p:sp>
        <p:nvSpPr>
          <p:cNvPr id="9" name="Tijdelijke aanduiding voor dianummer 8"/>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8803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50E1FE3-A2A8-4EA5-B517-24E49D6F7085}" type="datetime1">
              <a:rPr lang="nl-NL" smtClean="0">
                <a:solidFill>
                  <a:prstClr val="black">
                    <a:tint val="75000"/>
                  </a:prstClr>
                </a:solidFill>
              </a:rPr>
              <a:pPr/>
              <a:t>9-12-2016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r>
              <a:rPr lang="nl-NL">
                <a:solidFill>
                  <a:prstClr val="black">
                    <a:tint val="75000"/>
                  </a:prstClr>
                </a:solidFill>
              </a:rPr>
              <a:t>Medische Kennis</a:t>
            </a:r>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2842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1A0C89D-4F61-4BD9-90D2-5609845A3CD4}" type="datetime1">
              <a:rPr lang="nl-NL" smtClean="0">
                <a:solidFill>
                  <a:prstClr val="black">
                    <a:tint val="75000"/>
                  </a:prstClr>
                </a:solidFill>
              </a:rPr>
              <a:pPr/>
              <a:t>9-12-2016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r>
              <a:rPr lang="nl-NL">
                <a:solidFill>
                  <a:prstClr val="black">
                    <a:tint val="75000"/>
                  </a:prstClr>
                </a:solidFill>
              </a:rPr>
              <a:t>Medische Kennis</a:t>
            </a:r>
          </a:p>
        </p:txBody>
      </p:sp>
      <p:sp>
        <p:nvSpPr>
          <p:cNvPr id="4" name="Tijdelijke aanduiding voor dianummer 3"/>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1691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FBC1540-FC94-4CAF-B5D8-7BEB7B444B37}" type="datetime1">
              <a:rPr lang="nl-NL" smtClean="0">
                <a:solidFill>
                  <a:prstClr val="black">
                    <a:tint val="75000"/>
                  </a:prstClr>
                </a:solidFill>
              </a:rPr>
              <a:pPr/>
              <a:t>9-12-2016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Medische Kennis</a:t>
            </a:r>
          </a:p>
        </p:txBody>
      </p:sp>
      <p:sp>
        <p:nvSpPr>
          <p:cNvPr id="7" name="Tijdelijke aanduiding voor dianumm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5438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C5BBE44-ED83-4F52-B490-E9C23518487B}" type="datetime1">
              <a:rPr lang="nl-NL" smtClean="0">
                <a:solidFill>
                  <a:prstClr val="black">
                    <a:tint val="75000"/>
                  </a:prstClr>
                </a:solidFill>
              </a:rPr>
              <a:pPr/>
              <a:t>9-12-2016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a:solidFill>
                  <a:prstClr val="black">
                    <a:tint val="75000"/>
                  </a:prstClr>
                </a:solidFill>
              </a:rPr>
              <a:t>Medische Kennis</a:t>
            </a:r>
          </a:p>
        </p:txBody>
      </p:sp>
      <p:sp>
        <p:nvSpPr>
          <p:cNvPr id="7" name="Tijdelijke aanduiding voor dianumm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7236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F9A51-A7D6-42BF-8089-285FB6C5518F}" type="datetime1">
              <a:rPr lang="nl-NL" smtClean="0">
                <a:solidFill>
                  <a:prstClr val="black">
                    <a:tint val="75000"/>
                  </a:prstClr>
                </a:solidFill>
              </a:rPr>
              <a:pPr/>
              <a:t>9-12-2016</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solidFill>
                  <a:prstClr val="black">
                    <a:tint val="75000"/>
                  </a:prstClr>
                </a:solidFill>
              </a:rPr>
              <a:t>Medische Kennis</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06526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kassa.vara.nl/nieuws/goedkope-pijnstillers-even-goed-als-dure-pill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158" y="1225739"/>
            <a:ext cx="9224774" cy="5314546"/>
          </a:xfrm>
        </p:spPr>
        <p:txBody>
          <a:bodyPr>
            <a:normAutofit lnSpcReduction="10000"/>
          </a:bodyPr>
          <a:lstStyle/>
          <a:p>
            <a:pPr marL="0" indent="0">
              <a:buNone/>
            </a:pPr>
            <a:r>
              <a:rPr lang="nl-NL" dirty="0"/>
              <a:t>Aan het eind van deze les…..</a:t>
            </a:r>
          </a:p>
          <a:p>
            <a:pPr marL="0" indent="0">
              <a:buNone/>
            </a:pPr>
            <a:endParaRPr lang="nl-NL" dirty="0"/>
          </a:p>
          <a:p>
            <a:pPr marL="514350" indent="-514350">
              <a:buFont typeface="+mj-lt"/>
              <a:buAutoNum type="arabicPeriod"/>
            </a:pPr>
            <a:r>
              <a:rPr lang="nl-NL" sz="3000" dirty="0"/>
              <a:t>Weten jullie hoe sensorische en motorische zenuwcellen werken (herhaling)</a:t>
            </a:r>
          </a:p>
          <a:p>
            <a:pPr marL="514350" indent="-514350">
              <a:buFont typeface="+mj-lt"/>
              <a:buAutoNum type="arabicPeriod"/>
            </a:pPr>
            <a:r>
              <a:rPr lang="nl-NL" sz="3000" dirty="0"/>
              <a:t>Heeft iedereen taak 1b in zijn huiswerkschrift staan en weet jullie de antwoorden-&gt; leren voor toets</a:t>
            </a:r>
          </a:p>
          <a:p>
            <a:pPr marL="514350" indent="-514350">
              <a:buFont typeface="+mj-lt"/>
              <a:buAutoNum type="arabicPeriod"/>
            </a:pPr>
            <a:r>
              <a:rPr lang="nl-NL" sz="3000" dirty="0"/>
              <a:t>Hebben jullie een begin gemaakt om te leren hoe je het Farmacotherapeutisch Kompas gebruiken om informatie te vinden</a:t>
            </a:r>
          </a:p>
          <a:p>
            <a:pPr marL="514350" indent="-514350">
              <a:buFont typeface="+mj-lt"/>
              <a:buAutoNum type="arabicPeriod"/>
            </a:pPr>
            <a:r>
              <a:rPr lang="nl-NL" sz="3000" dirty="0"/>
              <a:t>Is iedereen blij (inclusief de docent) dat hij of zij in staat is om te </a:t>
            </a:r>
            <a:r>
              <a:rPr lang="nl-NL" sz="3000" dirty="0" err="1"/>
              <a:t>leren#dankbaar</a:t>
            </a:r>
            <a:r>
              <a:rPr lang="nl-NL" sz="3000" dirty="0"/>
              <a:t>… en dat de les volgende week weer verder </a:t>
            </a:r>
            <a:r>
              <a:rPr lang="nl-NL" sz="3000" dirty="0" err="1"/>
              <a:t>gaat#voornufijnweekend</a:t>
            </a:r>
            <a:endParaRPr lang="nl-NL" sz="3000" dirty="0"/>
          </a:p>
          <a:p>
            <a:pPr marL="0" indent="0">
              <a:buNone/>
            </a:pPr>
            <a:endParaRPr lang="nl-NL" dirty="0"/>
          </a:p>
          <a:p>
            <a:pPr marL="0" indent="0">
              <a:buNone/>
            </a:pPr>
            <a:endParaRPr lang="nl-NL" dirty="0"/>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1</a:t>
            </a:fld>
            <a:endParaRPr lang="nl-NL">
              <a:solidFill>
                <a:prstClr val="black">
                  <a:tint val="75000"/>
                </a:prstClr>
              </a:solidFill>
            </a:endParaRPr>
          </a:p>
        </p:txBody>
      </p:sp>
      <p:sp>
        <p:nvSpPr>
          <p:cNvPr id="6" name="Rechthoek 5"/>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
        <p:nvSpPr>
          <p:cNvPr id="4" name="Titel 3"/>
          <p:cNvSpPr>
            <a:spLocks noGrp="1"/>
          </p:cNvSpPr>
          <p:nvPr>
            <p:ph type="title"/>
          </p:nvPr>
        </p:nvSpPr>
        <p:spPr>
          <a:xfrm>
            <a:off x="539158" y="173321"/>
            <a:ext cx="10515600" cy="1325563"/>
          </a:xfrm>
        </p:spPr>
        <p:txBody>
          <a:bodyPr/>
          <a:lstStyle/>
          <a:p>
            <a:r>
              <a:rPr lang="nl-NL" dirty="0"/>
              <a:t>Leerdoelen zie pp Medische Kennis</a:t>
            </a:r>
          </a:p>
        </p:txBody>
      </p:sp>
      <p:pic>
        <p:nvPicPr>
          <p:cNvPr id="1028" name="Picture 4" descr="http://weknowyourdreams.com/images/smile/smile-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6629" y="4680488"/>
            <a:ext cx="2177512" cy="217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3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nl-NL" altLang="nl-NL"/>
              <a:t>begrippen, vervolg</a:t>
            </a:r>
          </a:p>
        </p:txBody>
      </p:sp>
      <p:sp>
        <p:nvSpPr>
          <p:cNvPr id="8195" name="Rectangle 3"/>
          <p:cNvSpPr>
            <a:spLocks noGrp="1" noChangeArrowheads="1"/>
          </p:cNvSpPr>
          <p:nvPr>
            <p:ph idx="1"/>
          </p:nvPr>
        </p:nvSpPr>
        <p:spPr/>
        <p:txBody>
          <a:bodyPr/>
          <a:lstStyle/>
          <a:p>
            <a:r>
              <a:rPr lang="nl-NL" altLang="nl-NL" dirty="0"/>
              <a:t>Endogene pijndemping</a:t>
            </a:r>
          </a:p>
          <a:p>
            <a:pPr>
              <a:buFont typeface="Wingdings" panose="05000000000000000000" pitchFamily="2" charset="2"/>
              <a:buNone/>
            </a:pPr>
            <a:endParaRPr lang="nl-NL" altLang="nl-NL" dirty="0"/>
          </a:p>
          <a:p>
            <a:pPr lvl="1"/>
            <a:r>
              <a:rPr lang="nl-NL" altLang="nl-NL" dirty="0"/>
              <a:t>Door het lichaam aangemaakte stoffen met morfineachtige werking = </a:t>
            </a:r>
            <a:r>
              <a:rPr lang="nl-NL" altLang="nl-NL" dirty="0" err="1"/>
              <a:t>endomorfines</a:t>
            </a:r>
            <a:endParaRPr lang="nl-NL" altLang="nl-NL" dirty="0"/>
          </a:p>
          <a:p>
            <a:pPr lvl="2"/>
            <a:r>
              <a:rPr lang="nl-NL" altLang="nl-NL" dirty="0"/>
              <a:t>Bewustwording van pijn neemt af</a:t>
            </a:r>
          </a:p>
          <a:p>
            <a:pPr lvl="2"/>
            <a:r>
              <a:rPr lang="nl-NL" altLang="nl-NL" dirty="0"/>
              <a:t>Emoties rond pijn sterk verminderd</a:t>
            </a:r>
          </a:p>
          <a:p>
            <a:pPr lvl="2">
              <a:buFont typeface="Wingdings" panose="05000000000000000000" pitchFamily="2" charset="2"/>
              <a:buNone/>
            </a:pPr>
            <a:endParaRPr lang="nl-NL" altLang="nl-NL" dirty="0"/>
          </a:p>
          <a:p>
            <a:pPr lvl="1"/>
            <a:r>
              <a:rPr lang="nl-NL" altLang="nl-NL" dirty="0"/>
              <a:t>Uitsluitend bij </a:t>
            </a:r>
            <a:r>
              <a:rPr lang="nl-NL" altLang="nl-NL" dirty="0" err="1"/>
              <a:t>accuut</a:t>
            </a:r>
            <a:r>
              <a:rPr lang="nl-NL" altLang="nl-NL" dirty="0"/>
              <a:t> groot trauma</a:t>
            </a:r>
          </a:p>
          <a:p>
            <a:pPr lvl="1"/>
            <a:endParaRPr lang="nl-NL" altLang="nl-NL" dirty="0"/>
          </a:p>
          <a:p>
            <a:pPr lvl="1">
              <a:buFont typeface="Wingdings" panose="05000000000000000000" pitchFamily="2" charset="2"/>
              <a:buNone/>
            </a:pPr>
            <a:endParaRPr lang="nl-NL" altLang="nl-NL" dirty="0"/>
          </a:p>
          <a:p>
            <a:pPr lvl="1">
              <a:buFont typeface="Wingdings" panose="05000000000000000000" pitchFamily="2" charset="2"/>
              <a:buNone/>
            </a:pPr>
            <a:endParaRPr lang="nl-NL" altLang="nl-NL" dirty="0"/>
          </a:p>
          <a:p>
            <a:pPr lvl="1">
              <a:buFont typeface="Wingdings" panose="05000000000000000000" pitchFamily="2" charset="2"/>
              <a:buNone/>
            </a:pPr>
            <a:endParaRPr lang="nl-NL" altLang="nl-NL" dirty="0"/>
          </a:p>
        </p:txBody>
      </p:sp>
      <p:sp>
        <p:nvSpPr>
          <p:cNvPr id="4" name="Rechthoek 3"/>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Tree>
    <p:extLst>
      <p:ext uri="{BB962C8B-B14F-4D97-AF65-F5344CB8AC3E}">
        <p14:creationId xmlns:p14="http://schemas.microsoft.com/office/powerpoint/2010/main" val="305904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nl-NL" altLang="nl-NL"/>
          </a:p>
        </p:txBody>
      </p:sp>
      <p:sp>
        <p:nvSpPr>
          <p:cNvPr id="9219" name="Rectangle 3"/>
          <p:cNvSpPr>
            <a:spLocks noGrp="1" noChangeArrowheads="1"/>
          </p:cNvSpPr>
          <p:nvPr>
            <p:ph idx="1"/>
          </p:nvPr>
        </p:nvSpPr>
        <p:spPr/>
        <p:txBody>
          <a:bodyPr/>
          <a:lstStyle/>
          <a:p>
            <a:endParaRPr lang="nl-NL" altLang="nl-NL"/>
          </a:p>
        </p:txBody>
      </p:sp>
      <p:pic>
        <p:nvPicPr>
          <p:cNvPr id="9220" name="Picture 5" descr="p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333376"/>
            <a:ext cx="4500562"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60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dirty="0">
                <a:hlinkClick r:id="rId2"/>
              </a:rPr>
              <a:t>Film</a:t>
            </a:r>
            <a:r>
              <a:rPr lang="nl-NL" dirty="0"/>
              <a:t> pijnstilling</a:t>
            </a:r>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12</a:t>
            </a:fld>
            <a:endParaRPr lang="nl-NL">
              <a:solidFill>
                <a:prstClr val="black">
                  <a:tint val="75000"/>
                </a:prstClr>
              </a:solidFill>
            </a:endParaRPr>
          </a:p>
        </p:txBody>
      </p:sp>
      <p:sp>
        <p:nvSpPr>
          <p:cNvPr id="6" name="Rechthoek 5"/>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Tree>
    <p:extLst>
      <p:ext uri="{BB962C8B-B14F-4D97-AF65-F5344CB8AC3E}">
        <p14:creationId xmlns:p14="http://schemas.microsoft.com/office/powerpoint/2010/main" val="45771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a:solidFill>
                  <a:prstClr val="black">
                    <a:tint val="75000"/>
                  </a:prstClr>
                </a:solidFill>
              </a:rPr>
              <a:t>Medische Kennis</a:t>
            </a:r>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2</a:t>
            </a:fld>
            <a:endParaRPr lang="nl-NL">
              <a:solidFill>
                <a:prstClr val="black">
                  <a:tint val="75000"/>
                </a:prstClr>
              </a:solidFill>
            </a:endParaRPr>
          </a:p>
        </p:txBody>
      </p:sp>
      <p:pic>
        <p:nvPicPr>
          <p:cNvPr id="1026" name="Picture 2" descr="http://www.wetenschapsforum.nl/forumdata/uploads/monthly_02_2014/post-70584-0-38366900-13925590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55"/>
            <a:ext cx="12192000" cy="688707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0" y="6679714"/>
            <a:ext cx="6096000" cy="215444"/>
          </a:xfrm>
          <a:prstGeom prst="rect">
            <a:avLst/>
          </a:prstGeom>
        </p:spPr>
        <p:txBody>
          <a:bodyPr>
            <a:spAutoFit/>
          </a:bodyPr>
          <a:lstStyle/>
          <a:p>
            <a:r>
              <a:rPr lang="nl-NL" sz="800" dirty="0" err="1"/>
              <a:t>Bron:http</a:t>
            </a:r>
            <a:r>
              <a:rPr lang="nl-NL" sz="800" dirty="0"/>
              <a:t>://www.wetenschapsforum.nl/forumdata/uploads/monthly_02_2014/post-70584-0-38366900-1392559056.png</a:t>
            </a:r>
          </a:p>
        </p:txBody>
      </p:sp>
    </p:spTree>
    <p:extLst>
      <p:ext uri="{BB962C8B-B14F-4D97-AF65-F5344CB8AC3E}">
        <p14:creationId xmlns:p14="http://schemas.microsoft.com/office/powerpoint/2010/main" val="21084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endParaRPr lang="nl-NL" dirty="0"/>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3</a:t>
            </a:fld>
            <a:endParaRPr lang="nl-NL">
              <a:solidFill>
                <a:prstClr val="black">
                  <a:tint val="75000"/>
                </a:prstClr>
              </a:solidFill>
            </a:endParaRPr>
          </a:p>
        </p:txBody>
      </p:sp>
      <p:sp>
        <p:nvSpPr>
          <p:cNvPr id="6" name="Rechthoek 5"/>
          <p:cNvSpPr/>
          <p:nvPr/>
        </p:nvSpPr>
        <p:spPr>
          <a:xfrm>
            <a:off x="4035309" y="6352143"/>
            <a:ext cx="5777544"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a:t>
            </a:r>
          </a:p>
        </p:txBody>
      </p:sp>
      <p:pic>
        <p:nvPicPr>
          <p:cNvPr id="1026" name="Picture 2" descr="http://f.jwwb.nl/public/x/f/m/temp-crmegbvcpcjjcnmgefgo/915cd3e4e8184cb7b4f56e82d18159eb.jpg"/>
          <p:cNvPicPr>
            <a:picLocks noChangeAspect="1" noChangeArrowheads="1"/>
          </p:cNvPicPr>
          <p:nvPr/>
        </p:nvPicPr>
        <p:blipFill rotWithShape="1">
          <a:blip r:embed="rId2">
            <a:extLst>
              <a:ext uri="{28A0092B-C50C-407E-A947-70E740481C1C}">
                <a14:useLocalDpi xmlns:a14="http://schemas.microsoft.com/office/drawing/2010/main" val="0"/>
              </a:ext>
            </a:extLst>
          </a:blip>
          <a:srcRect l="3297" t="6109" r="2782" b="4005"/>
          <a:stretch/>
        </p:blipFill>
        <p:spPr bwMode="auto">
          <a:xfrm>
            <a:off x="541599" y="-38636"/>
            <a:ext cx="10812201" cy="641441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230268" y="6519446"/>
            <a:ext cx="4422318" cy="338554"/>
          </a:xfrm>
          <a:prstGeom prst="rect">
            <a:avLst/>
          </a:prstGeom>
        </p:spPr>
        <p:txBody>
          <a:bodyPr wrap="square">
            <a:spAutoFit/>
          </a:bodyPr>
          <a:lstStyle/>
          <a:p>
            <a:r>
              <a:rPr lang="nl-NL" sz="800" dirty="0">
                <a:solidFill>
                  <a:prstClr val="black"/>
                </a:solidFill>
              </a:rPr>
              <a:t>Bron: http://f.jwwb.nl/public/x/f/m/temp-crmegbvcpcjjcnmgefgo/915cd3e4e8184cb7b4f56e82d18159eb.jpg</a:t>
            </a:r>
          </a:p>
        </p:txBody>
      </p:sp>
    </p:spTree>
    <p:extLst>
      <p:ext uri="{BB962C8B-B14F-4D97-AF65-F5344CB8AC3E}">
        <p14:creationId xmlns:p14="http://schemas.microsoft.com/office/powerpoint/2010/main" val="252317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nl-NL" altLang="nl-NL"/>
              <a:t>               PIJN</a:t>
            </a:r>
          </a:p>
        </p:txBody>
      </p:sp>
      <p:sp>
        <p:nvSpPr>
          <p:cNvPr id="2051" name="Rectangle 3"/>
          <p:cNvSpPr>
            <a:spLocks noGrp="1" noChangeArrowheads="1"/>
          </p:cNvSpPr>
          <p:nvPr>
            <p:ph type="subTitle" idx="1"/>
          </p:nvPr>
        </p:nvSpPr>
        <p:spPr/>
        <p:txBody>
          <a:bodyPr rtlCol="0">
            <a:normAutofit/>
          </a:bodyPr>
          <a:lstStyle/>
          <a:p>
            <a:pPr>
              <a:defRPr/>
            </a:pPr>
            <a:r>
              <a:rPr lang="nl-NL"/>
              <a:t>       begrip en begrippen</a:t>
            </a:r>
          </a:p>
        </p:txBody>
      </p:sp>
      <p:pic>
        <p:nvPicPr>
          <p:cNvPr id="2052" name="Picture 5" descr="cartoon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83687">
            <a:off x="1963739" y="455614"/>
            <a:ext cx="35274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Tree>
    <p:extLst>
      <p:ext uri="{BB962C8B-B14F-4D97-AF65-F5344CB8AC3E}">
        <p14:creationId xmlns:p14="http://schemas.microsoft.com/office/powerpoint/2010/main" val="200001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nl-NL" altLang="nl-NL"/>
              <a:t>BEGRIP</a:t>
            </a:r>
          </a:p>
        </p:txBody>
      </p:sp>
      <p:sp>
        <p:nvSpPr>
          <p:cNvPr id="9219" name="Rectangle 3"/>
          <p:cNvSpPr>
            <a:spLocks noGrp="1" noChangeArrowheads="1"/>
          </p:cNvSpPr>
          <p:nvPr>
            <p:ph idx="1"/>
          </p:nvPr>
        </p:nvSpPr>
        <p:spPr>
          <a:xfrm>
            <a:off x="1981200" y="1600200"/>
            <a:ext cx="8229600" cy="5257800"/>
          </a:xfrm>
        </p:spPr>
        <p:txBody>
          <a:bodyPr/>
          <a:lstStyle/>
          <a:p>
            <a:r>
              <a:rPr lang="nl-NL" altLang="nl-NL"/>
              <a:t>Pijn is een </a:t>
            </a:r>
            <a:r>
              <a:rPr lang="nl-NL" altLang="nl-NL" u="sng"/>
              <a:t>subjectieve</a:t>
            </a:r>
            <a:r>
              <a:rPr lang="nl-NL" altLang="nl-NL"/>
              <a:t> beleving van een objectieve prikkel</a:t>
            </a:r>
          </a:p>
          <a:p>
            <a:pPr lvl="1"/>
            <a:r>
              <a:rPr lang="nl-NL" altLang="nl-NL"/>
              <a:t>Persoonsafhankelijk</a:t>
            </a:r>
          </a:p>
          <a:p>
            <a:pPr lvl="1"/>
            <a:r>
              <a:rPr lang="nl-NL" altLang="nl-NL"/>
              <a:t>Lichaam en geest zijn niet te scheiden</a:t>
            </a:r>
          </a:p>
          <a:p>
            <a:pPr lvl="1"/>
            <a:r>
              <a:rPr lang="nl-NL" altLang="nl-NL"/>
              <a:t>Altijd serieus nemen</a:t>
            </a:r>
          </a:p>
          <a:p>
            <a:pPr lvl="1"/>
            <a:endParaRPr lang="nl-NL" altLang="nl-NL"/>
          </a:p>
          <a:p>
            <a:r>
              <a:rPr lang="nl-NL" altLang="nl-NL"/>
              <a:t>Herkenning</a:t>
            </a:r>
          </a:p>
          <a:p>
            <a:pPr lvl="1"/>
            <a:r>
              <a:rPr lang="nl-NL" altLang="nl-NL"/>
              <a:t>Niet aankomen, niet bewegen of juist wel</a:t>
            </a:r>
          </a:p>
          <a:p>
            <a:pPr lvl="1"/>
            <a:r>
              <a:rPr lang="nl-NL" altLang="nl-NL"/>
              <a:t>Bleek, misselijk, zweten, versnelde hartslag</a:t>
            </a:r>
          </a:p>
          <a:p>
            <a:pPr lvl="1">
              <a:buFont typeface="Wingdings" panose="05000000000000000000" pitchFamily="2" charset="2"/>
              <a:buNone/>
            </a:pPr>
            <a:r>
              <a:rPr lang="nl-NL" altLang="nl-NL"/>
              <a:t> </a:t>
            </a:r>
          </a:p>
          <a:p>
            <a:pPr lvl="1"/>
            <a:endParaRPr lang="nl-NL" altLang="nl-NL"/>
          </a:p>
        </p:txBody>
      </p:sp>
      <p:sp>
        <p:nvSpPr>
          <p:cNvPr id="4" name="Rechthoek 3"/>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Tree>
    <p:extLst>
      <p:ext uri="{BB962C8B-B14F-4D97-AF65-F5344CB8AC3E}">
        <p14:creationId xmlns:p14="http://schemas.microsoft.com/office/powerpoint/2010/main" val="391334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nl-NL" altLang="nl-NL"/>
              <a:t>begrip, vervolg</a:t>
            </a:r>
          </a:p>
        </p:txBody>
      </p:sp>
      <p:sp>
        <p:nvSpPr>
          <p:cNvPr id="4099" name="Rectangle 3"/>
          <p:cNvSpPr>
            <a:spLocks noGrp="1" noChangeArrowheads="1"/>
          </p:cNvSpPr>
          <p:nvPr>
            <p:ph idx="1"/>
          </p:nvPr>
        </p:nvSpPr>
        <p:spPr/>
        <p:txBody>
          <a:bodyPr/>
          <a:lstStyle/>
          <a:p>
            <a:r>
              <a:rPr lang="nl-NL" altLang="nl-NL"/>
              <a:t>Pijn heeft een functie</a:t>
            </a:r>
          </a:p>
          <a:p>
            <a:pPr lvl="1"/>
            <a:r>
              <a:rPr lang="nl-NL" altLang="nl-NL"/>
              <a:t>Waarschuwing: er gaat weefselbeschadiging komen!</a:t>
            </a:r>
          </a:p>
          <a:p>
            <a:pPr lvl="1"/>
            <a:r>
              <a:rPr lang="nl-NL" altLang="nl-NL"/>
              <a:t>Dwingt tot rust</a:t>
            </a:r>
          </a:p>
          <a:p>
            <a:pPr lvl="1"/>
            <a:endParaRPr lang="nl-NL" altLang="nl-NL"/>
          </a:p>
          <a:p>
            <a:r>
              <a:rPr lang="nl-NL" altLang="nl-NL"/>
              <a:t> Pijn is niet altijd verklaarbaar</a:t>
            </a:r>
          </a:p>
        </p:txBody>
      </p:sp>
      <p:sp>
        <p:nvSpPr>
          <p:cNvPr id="4" name="Rechthoek 3"/>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Tree>
    <p:extLst>
      <p:ext uri="{BB962C8B-B14F-4D97-AF65-F5344CB8AC3E}">
        <p14:creationId xmlns:p14="http://schemas.microsoft.com/office/powerpoint/2010/main" val="247835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nl-NL"/>
              <a:t>begrip, vervolg</a:t>
            </a:r>
          </a:p>
        </p:txBody>
      </p:sp>
      <p:sp>
        <p:nvSpPr>
          <p:cNvPr id="13315" name="Rectangle 3"/>
          <p:cNvSpPr>
            <a:spLocks noGrp="1" noChangeArrowheads="1"/>
          </p:cNvSpPr>
          <p:nvPr>
            <p:ph idx="1"/>
          </p:nvPr>
        </p:nvSpPr>
        <p:spPr>
          <a:xfrm>
            <a:off x="1981200" y="1600200"/>
            <a:ext cx="8229600" cy="5257800"/>
          </a:xfrm>
        </p:spPr>
        <p:txBody>
          <a:bodyPr/>
          <a:lstStyle/>
          <a:p>
            <a:r>
              <a:rPr lang="nl-NL" altLang="nl-NL"/>
              <a:t>Onstaan van pijn</a:t>
            </a:r>
          </a:p>
          <a:p>
            <a:pPr>
              <a:buFont typeface="Wingdings" panose="05000000000000000000" pitchFamily="2" charset="2"/>
              <a:buNone/>
            </a:pPr>
            <a:endParaRPr lang="nl-NL" altLang="nl-NL"/>
          </a:p>
          <a:p>
            <a:r>
              <a:rPr lang="nl-NL" altLang="nl-NL" sz="2400" b="1" u="sng"/>
              <a:t>Chemische pijnprikkels</a:t>
            </a:r>
          </a:p>
          <a:p>
            <a:pPr lvl="1"/>
            <a:r>
              <a:rPr lang="nl-NL" altLang="nl-NL"/>
              <a:t>Abnormale stofwisseling in de cellen door bijv. O2-tekort, ontsteking, vergif</a:t>
            </a:r>
          </a:p>
          <a:p>
            <a:r>
              <a:rPr lang="nl-NL" altLang="nl-NL" sz="2400" b="1" u="sng"/>
              <a:t>Mechanische pijnprikkels</a:t>
            </a:r>
          </a:p>
          <a:p>
            <a:pPr lvl="1"/>
            <a:r>
              <a:rPr lang="nl-NL" altLang="nl-NL"/>
              <a:t>Te sterke rekking of beschadiging van organen, weefsels bijv. door verwonding of breuk</a:t>
            </a:r>
          </a:p>
          <a:p>
            <a:r>
              <a:rPr lang="nl-NL" altLang="nl-NL"/>
              <a:t> </a:t>
            </a:r>
            <a:r>
              <a:rPr lang="nl-NL" altLang="nl-NL" sz="2400" b="1" u="sng"/>
              <a:t>Thermische pijnprikkel</a:t>
            </a:r>
          </a:p>
          <a:p>
            <a:pPr lvl="1"/>
            <a:r>
              <a:rPr lang="nl-NL" altLang="nl-NL"/>
              <a:t>Warmte of kou</a:t>
            </a:r>
          </a:p>
        </p:txBody>
      </p:sp>
      <p:sp>
        <p:nvSpPr>
          <p:cNvPr id="4" name="Rechthoek 3"/>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Tree>
    <p:extLst>
      <p:ext uri="{BB962C8B-B14F-4D97-AF65-F5344CB8AC3E}">
        <p14:creationId xmlns:p14="http://schemas.microsoft.com/office/powerpoint/2010/main" val="262537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NL" altLang="nl-NL"/>
              <a:t>BEGRIPPEN</a:t>
            </a:r>
          </a:p>
        </p:txBody>
      </p:sp>
      <p:sp>
        <p:nvSpPr>
          <p:cNvPr id="11267" name="Rectangle 3"/>
          <p:cNvSpPr>
            <a:spLocks noGrp="1" noChangeArrowheads="1"/>
          </p:cNvSpPr>
          <p:nvPr>
            <p:ph idx="1"/>
          </p:nvPr>
        </p:nvSpPr>
        <p:spPr>
          <a:xfrm>
            <a:off x="1981200" y="1600200"/>
            <a:ext cx="8229600" cy="5257800"/>
          </a:xfrm>
        </p:spPr>
        <p:txBody>
          <a:bodyPr/>
          <a:lstStyle/>
          <a:p>
            <a:r>
              <a:rPr lang="nl-NL" altLang="nl-NL"/>
              <a:t>Pijndrempel</a:t>
            </a:r>
          </a:p>
          <a:p>
            <a:pPr lvl="1"/>
            <a:r>
              <a:rPr lang="nl-NL" altLang="nl-NL"/>
              <a:t>Grenswaarde van intensiteit van de prikkel waarboven pijn optreedt</a:t>
            </a:r>
          </a:p>
          <a:p>
            <a:pPr lvl="2"/>
            <a:r>
              <a:rPr lang="nl-NL" altLang="nl-NL"/>
              <a:t>Bij gezonde huid voor iedereen vrijwel gelijk</a:t>
            </a:r>
          </a:p>
          <a:p>
            <a:pPr lvl="1"/>
            <a:endParaRPr lang="nl-NL" altLang="nl-NL"/>
          </a:p>
          <a:p>
            <a:r>
              <a:rPr lang="nl-NL" altLang="nl-NL"/>
              <a:t>Pijntolerantiedrempel</a:t>
            </a:r>
          </a:p>
          <a:p>
            <a:pPr lvl="1"/>
            <a:r>
              <a:rPr lang="nl-NL" altLang="nl-NL"/>
              <a:t>Grenswaarde van intensiteit van de prikkel waarboven de pijn niet meer wordt verdragen</a:t>
            </a:r>
          </a:p>
          <a:p>
            <a:pPr lvl="2"/>
            <a:r>
              <a:rPr lang="nl-NL" altLang="nl-NL"/>
              <a:t>Voor iedereen veschillend door beleving / ervaring</a:t>
            </a:r>
          </a:p>
        </p:txBody>
      </p:sp>
      <p:sp>
        <p:nvSpPr>
          <p:cNvPr id="4" name="Rechthoek 3"/>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Tree>
    <p:extLst>
      <p:ext uri="{BB962C8B-B14F-4D97-AF65-F5344CB8AC3E}">
        <p14:creationId xmlns:p14="http://schemas.microsoft.com/office/powerpoint/2010/main" val="1306590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nl-NL" altLang="nl-NL"/>
              <a:t>begrippen, vervolg</a:t>
            </a:r>
          </a:p>
        </p:txBody>
      </p:sp>
      <p:sp>
        <p:nvSpPr>
          <p:cNvPr id="12291" name="Rectangle 3"/>
          <p:cNvSpPr>
            <a:spLocks noGrp="1" noChangeArrowheads="1"/>
          </p:cNvSpPr>
          <p:nvPr>
            <p:ph idx="1"/>
          </p:nvPr>
        </p:nvSpPr>
        <p:spPr/>
        <p:txBody>
          <a:bodyPr/>
          <a:lstStyle/>
          <a:p>
            <a:r>
              <a:rPr lang="nl-NL" altLang="nl-NL"/>
              <a:t>Referred pain (weerpijn)</a:t>
            </a:r>
          </a:p>
          <a:p>
            <a:pPr lvl="1"/>
            <a:r>
              <a:rPr lang="nl-NL" altLang="nl-NL"/>
              <a:t>Pijn wordt op een andere plek ervaren dan waar de pijnprikkels zich voordoen</a:t>
            </a:r>
          </a:p>
          <a:p>
            <a:pPr lvl="2"/>
            <a:r>
              <a:rPr lang="nl-NL" altLang="nl-NL"/>
              <a:t>Voorbeeld: angina pectoris</a:t>
            </a:r>
          </a:p>
          <a:p>
            <a:pPr lvl="2">
              <a:buFont typeface="Wingdings" panose="05000000000000000000" pitchFamily="2" charset="2"/>
              <a:buNone/>
            </a:pPr>
            <a:endParaRPr lang="nl-NL" altLang="nl-NL"/>
          </a:p>
          <a:p>
            <a:r>
              <a:rPr lang="nl-NL" altLang="nl-NL"/>
              <a:t>Fantoompijn </a:t>
            </a:r>
            <a:r>
              <a:rPr lang="nl-NL" altLang="nl-NL" sz="2000"/>
              <a:t>(fantoom = spook)</a:t>
            </a:r>
            <a:endParaRPr lang="nl-NL" altLang="nl-NL"/>
          </a:p>
          <a:p>
            <a:pPr lvl="1"/>
            <a:r>
              <a:rPr lang="nl-NL" altLang="nl-NL"/>
              <a:t>Pijn in een niet-bestaand lichaamsdeel </a:t>
            </a:r>
          </a:p>
          <a:p>
            <a:pPr lvl="2"/>
            <a:r>
              <a:rPr lang="nl-NL" altLang="nl-NL"/>
              <a:t>Voorbeeld: pijn in een geamputeerde vinger</a:t>
            </a:r>
          </a:p>
          <a:p>
            <a:pPr lvl="2"/>
            <a:endParaRPr lang="nl-NL" altLang="nl-NL"/>
          </a:p>
        </p:txBody>
      </p:sp>
      <p:sp>
        <p:nvSpPr>
          <p:cNvPr id="4" name="Rechthoek 3"/>
          <p:cNvSpPr/>
          <p:nvPr/>
        </p:nvSpPr>
        <p:spPr>
          <a:xfrm>
            <a:off x="3338104" y="6352143"/>
            <a:ext cx="5876930" cy="369332"/>
          </a:xfrm>
          <a:prstGeom prst="rect">
            <a:avLst/>
          </a:prstGeom>
        </p:spPr>
        <p:txBody>
          <a:bodyPr wrap="none">
            <a:spAutoFit/>
          </a:bodyPr>
          <a:lstStyle/>
          <a:p>
            <a:r>
              <a:rPr lang="nl-NL" b="1" dirty="0">
                <a:solidFill>
                  <a:prstClr val="black"/>
                </a:solidFill>
                <a:latin typeface="Verdana" panose="020B0604030504040204" pitchFamily="34" charset="0"/>
                <a:ea typeface="Verdana" panose="020B0604030504040204" pitchFamily="34" charset="0"/>
                <a:cs typeface="Verdana" panose="020B0604030504040204" pitchFamily="34" charset="0"/>
              </a:rPr>
              <a:t>Noorderpoort  </a:t>
            </a:r>
            <a:r>
              <a:rPr lang="nl-NL" b="1" dirty="0">
                <a:solidFill>
                  <a:srgbClr val="FF0000"/>
                </a:solidFill>
                <a:latin typeface="Verdana" panose="020B0604030504040204" pitchFamily="34" charset="0"/>
                <a:ea typeface="Verdana" panose="020B0604030504040204" pitchFamily="34" charset="0"/>
                <a:cs typeface="Verdana" panose="020B0604030504040204" pitchFamily="34" charset="0"/>
              </a:rPr>
              <a:t>Medische Kennis LF1 P2  Pijn</a:t>
            </a:r>
          </a:p>
        </p:txBody>
      </p:sp>
    </p:spTree>
    <p:extLst>
      <p:ext uri="{BB962C8B-B14F-4D97-AF65-F5344CB8AC3E}">
        <p14:creationId xmlns:p14="http://schemas.microsoft.com/office/powerpoint/2010/main" val="3404855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443</Words>
  <Application>Microsoft Office PowerPoint</Application>
  <PresentationFormat>Breedbeeld</PresentationFormat>
  <Paragraphs>81</Paragraphs>
  <Slides>12</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Calibri Light</vt:lpstr>
      <vt:lpstr>Verdana</vt:lpstr>
      <vt:lpstr>Wingdings</vt:lpstr>
      <vt:lpstr>1_Kantoorthema</vt:lpstr>
      <vt:lpstr>Leerdoelen zie pp Medische Kennis</vt:lpstr>
      <vt:lpstr>PowerPoint-presentatie</vt:lpstr>
      <vt:lpstr>PowerPoint-presentatie</vt:lpstr>
      <vt:lpstr>               PIJN</vt:lpstr>
      <vt:lpstr>BEGRIP</vt:lpstr>
      <vt:lpstr>begrip, vervolg</vt:lpstr>
      <vt:lpstr>begrip, vervolg</vt:lpstr>
      <vt:lpstr>BEGRIPPEN</vt:lpstr>
      <vt:lpstr>begrippen, vervolg</vt:lpstr>
      <vt:lpstr>begrippen, vervolg</vt:lpstr>
      <vt:lpstr>PowerPoint-presentatie</vt:lpstr>
      <vt:lpstr>PowerPoint-presentatie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Kerntaak 1: Triëren  werkproces 1.1 werkproces 1.2</dc:title>
  <dc:creator>erik zoer</dc:creator>
  <cp:lastModifiedBy>Annelies de Groot</cp:lastModifiedBy>
  <cp:revision>16</cp:revision>
  <dcterms:created xsi:type="dcterms:W3CDTF">2016-12-07T12:38:42Z</dcterms:created>
  <dcterms:modified xsi:type="dcterms:W3CDTF">2016-12-09T11:47:17Z</dcterms:modified>
</cp:coreProperties>
</file>